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8" r:id="rId5"/>
    <p:sldId id="276" r:id="rId6"/>
    <p:sldId id="266" r:id="rId7"/>
    <p:sldId id="277" r:id="rId8"/>
    <p:sldId id="896" r:id="rId9"/>
    <p:sldId id="897" r:id="rId10"/>
    <p:sldId id="898" r:id="rId11"/>
    <p:sldId id="899" r:id="rId12"/>
    <p:sldId id="27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5DC1"/>
    <a:srgbClr val="FFC000"/>
    <a:srgbClr val="0356B1"/>
    <a:srgbClr val="024EA2"/>
    <a:srgbClr val="024B9C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996597-D209-4F21-A11A-38A3121CA4A4}" v="49" dt="2024-11-20T09:29:19.9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102" y="324"/>
      </p:cViewPr>
      <p:guideLst>
        <p:guide orient="horz" pos="209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39EFE-0303-44F6-9A16-FD3B5E015DB1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04766-77AF-4EBE-9704-229FD5F6A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9881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926D1-0013-4A80-B64E-9D824EE65210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F2995-AB43-4B7C-B8CD-9DC7C3692A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7846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yintracomm.ec.europa.eu/corp/intellectual-property/Documents/2019_Reuse-guidelines%28CC-BY%29.pdf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39" name="Google Shape;439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Update/add/delete parts of the copy right notice where appropriate.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More information: </a:t>
            </a:r>
            <a:r>
              <a:rPr lang="en-GB" u="sng">
                <a:solidFill>
                  <a:schemeClr val="hlink"/>
                </a:solidFill>
                <a:hlinkClick r:id="rId3"/>
              </a:rPr>
              <a:t>https://myintracomm.ec.europa.eu/corp/intellectual-property/Documents/2019_Reuse-guidelines%28CC-BY%29.pdf</a:t>
            </a:r>
            <a:endParaRPr/>
          </a:p>
        </p:txBody>
      </p:sp>
      <p:sp>
        <p:nvSpPr>
          <p:cNvPr id="440" name="Google Shape;440;p2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3"/>
            <a:ext cx="12192000" cy="5779827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2183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3pPr>
              <a:spcBef>
                <a:spcPts val="0"/>
              </a:spcBef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77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6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604979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8371761" y="1825625"/>
            <a:ext cx="3358489" cy="3763134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101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noFill/>
        </p:spPr>
        <p:txBody>
          <a:bodyPr wrap="square" anchor="b">
            <a:noAutofit/>
          </a:bodyPr>
          <a:lstStyle>
            <a:lvl1pPr marL="0" indent="0">
              <a:buNone/>
              <a:defRPr sz="2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97331"/>
          </a:xfrm>
        </p:spPr>
        <p:txBody>
          <a:bodyPr wrap="square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69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301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59635" y="-59635"/>
            <a:ext cx="6155635" cy="6983896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0" name="Rectangle 9"/>
          <p:cNvSpPr/>
          <p:nvPr userDrawn="1"/>
        </p:nvSpPr>
        <p:spPr>
          <a:xfrm>
            <a:off x="3214048" y="1992573"/>
            <a:ext cx="8550322" cy="3616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447" y="743802"/>
            <a:ext cx="544923" cy="5449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8331" y="1992572"/>
            <a:ext cx="8226040" cy="3616657"/>
          </a:xfrm>
          <a:solidFill>
            <a:schemeClr val="bg1"/>
          </a:solidFill>
        </p:spPr>
        <p:txBody>
          <a:bodyPr lIns="360000" tIns="360000" rIns="360000" bIns="360000" anchor="ctr" anchorCtr="0">
            <a:noAutofit/>
          </a:bodyPr>
          <a:lstStyle>
            <a:lvl1pPr marL="0" indent="0">
              <a:buFontTx/>
              <a:buNone/>
              <a:defRPr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4062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(half p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7056" y="1825625"/>
            <a:ext cx="4926841" cy="3769957"/>
          </a:xfrm>
        </p:spPr>
        <p:txBody>
          <a:bodyPr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6817056" y="482860"/>
            <a:ext cx="4669266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46383" y="-46383"/>
            <a:ext cx="6142383" cy="6964017"/>
          </a:xfrm>
          <a:solidFill>
            <a:schemeClr val="bg2"/>
          </a:solidFill>
          <a:ln w="28575">
            <a:solidFill>
              <a:schemeClr val="accent5"/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2034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70722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901451" y="2284668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436086" y="2284667"/>
            <a:ext cx="3141663" cy="2090737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1206774" y="403868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72139" y="4041944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8137503" y="4037437"/>
            <a:ext cx="2669558" cy="1524235"/>
          </a:xfrm>
          <a:solidFill>
            <a:schemeClr val="bg1"/>
          </a:solidFill>
        </p:spPr>
        <p:txBody>
          <a:bodyPr tIns="90000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01072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13869" y="2159957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13868" y="3968881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24547" y="2159956"/>
            <a:ext cx="2461593" cy="1638159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8935227" y="3968880"/>
            <a:ext cx="2520000" cy="1638158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1033617" y="2159957"/>
            <a:ext cx="2520000" cy="1638159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324549" y="3968880"/>
            <a:ext cx="2461591" cy="163815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20"/>
          </p:nvPr>
        </p:nvSpPr>
        <p:spPr>
          <a:xfrm>
            <a:off x="1033617" y="3968881"/>
            <a:ext cx="2520000" cy="1638158"/>
          </a:xfrm>
          <a:noFill/>
        </p:spPr>
        <p:txBody>
          <a:bodyPr tIns="90000"/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21"/>
          </p:nvPr>
        </p:nvSpPr>
        <p:spPr>
          <a:xfrm>
            <a:off x="8966322" y="2159956"/>
            <a:ext cx="2520000" cy="1638159"/>
          </a:xfrm>
          <a:noFill/>
        </p:spPr>
        <p:txBody>
          <a:bodyPr tIns="90000"/>
          <a:lstStyle>
            <a:lvl1pPr marL="0" indent="0" algn="l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855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6643"/>
            <a:ext cx="10515600" cy="78235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838200" y="3630613"/>
            <a:ext cx="10515600" cy="20351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774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11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850288"/>
            <a:ext cx="12192000" cy="501834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0" y="1078174"/>
            <a:ext cx="12192000" cy="28908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872647"/>
          </a:xfrm>
        </p:spPr>
        <p:txBody>
          <a:bodyPr anchor="t">
            <a:norm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1071351" y="3067468"/>
            <a:ext cx="10065224" cy="897754"/>
          </a:xfrm>
        </p:spPr>
        <p:txBody>
          <a:bodyPr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783535"/>
            <a:ext cx="5040313" cy="528998"/>
          </a:xfrm>
        </p:spPr>
        <p:txBody>
          <a:bodyPr anchor="b" anchorCtr="0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998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st slide (option 1)">
  <p:cSld name="1_Last slide (option 1)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7"/>
          <p:cNvSpPr/>
          <p:nvPr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37"/>
          <p:cNvSpPr txBox="1">
            <a:spLocks noGrp="1"/>
          </p:cNvSpPr>
          <p:nvPr>
            <p:ph type="sldNum" idx="12"/>
          </p:nvPr>
        </p:nvSpPr>
        <p:spPr>
          <a:xfrm>
            <a:off x="715108" y="613128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43" name="Google Shape;143;p37"/>
          <p:cNvSpPr txBox="1"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  <a:defRPr sz="6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44" name="Google Shape;144;p37"/>
          <p:cNvSpPr txBox="1">
            <a:spLocks noGrp="1"/>
          </p:cNvSpPr>
          <p:nvPr>
            <p:ph type="body" idx="1"/>
          </p:nvPr>
        </p:nvSpPr>
        <p:spPr>
          <a:xfrm>
            <a:off x="838976" y="4175997"/>
            <a:ext cx="10888663" cy="1620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None/>
              <a:defRPr sz="1400">
                <a:solidFill>
                  <a:srgbClr val="767676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2000"/>
              <a:buNone/>
              <a:defRPr/>
            </a:lvl2pPr>
            <a:lvl3pPr marL="1371600" lvl="2" indent="-3429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45" name="Google Shape;145;p37"/>
          <p:cNvCxnSpPr/>
          <p:nvPr/>
        </p:nvCxnSpPr>
        <p:spPr>
          <a:xfrm>
            <a:off x="838200" y="0"/>
            <a:ext cx="0" cy="2362711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7935867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2219"/>
            <a:ext cx="12192000" cy="605919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5289" y="1078173"/>
            <a:ext cx="12197346" cy="5783239"/>
          </a:xfrm>
          <a:prstGeom prst="rect">
            <a:avLst/>
          </a:prstGeom>
          <a:solidFill>
            <a:srgbClr val="024EA2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>
              <a:solidFill>
                <a:schemeClr val="accent4"/>
              </a:solidFill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12192000" cy="1078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10065224" cy="2149523"/>
          </a:xfrm>
        </p:spPr>
        <p:txBody>
          <a:bodyPr wrap="none" anchor="t">
            <a:noAutofit/>
          </a:bodyPr>
          <a:lstStyle>
            <a:lvl1pPr algn="l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1978925"/>
            <a:ext cx="0" cy="4879075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5741158" y="6619164"/>
            <a:ext cx="707409" cy="240594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071351" y="4418049"/>
            <a:ext cx="10065224" cy="897754"/>
          </a:xfrm>
        </p:spPr>
        <p:txBody>
          <a:bodyPr wrap="none">
            <a:noAutofit/>
          </a:bodyPr>
          <a:lstStyle>
            <a:lvl1pPr marL="0" indent="0" algn="l">
              <a:buNone/>
              <a:defRPr sz="2800" i="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933" y="258042"/>
            <a:ext cx="1659793" cy="1152460"/>
          </a:xfrm>
          <a:prstGeom prst="rect">
            <a:avLst/>
          </a:prstGeom>
        </p:spPr>
      </p:pic>
      <p:sp>
        <p:nvSpPr>
          <p:cNvPr id="16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6096000" y="5557903"/>
            <a:ext cx="5040313" cy="528998"/>
          </a:xfrm>
        </p:spPr>
        <p:txBody>
          <a:bodyPr wrap="none">
            <a:noAutofit/>
          </a:bodyPr>
          <a:lstStyle>
            <a:lvl1pPr marL="0" indent="0" algn="r">
              <a:buFontTx/>
              <a:buNone/>
              <a:defRPr sz="22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428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356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89" y="1122363"/>
            <a:ext cx="10676038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676038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7715" y="6045257"/>
            <a:ext cx="1718512" cy="45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699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865"/>
            <a:ext cx="1716200" cy="450546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2387600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329593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070189" y="3602038"/>
            <a:ext cx="10156297" cy="1655762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509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604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st slide (option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"/>
            <a:ext cx="12192000" cy="34289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838200" y="0"/>
            <a:ext cx="0" cy="2362711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838200" y="4160826"/>
            <a:ext cx="10889439" cy="1620145"/>
          </a:xfr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3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05699" cy="388190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defRPr/>
            </a:lvl1pPr>
            <a:lvl2pPr>
              <a:lnSpc>
                <a:spcPct val="100000"/>
              </a:lnSpc>
              <a:spcAft>
                <a:spcPts val="1800"/>
              </a:spcAft>
              <a:defRPr/>
            </a:lvl2pPr>
            <a:lvl3pPr>
              <a:lnSpc>
                <a:spcPct val="100000"/>
              </a:lnSpc>
              <a:spcAft>
                <a:spcPts val="1800"/>
              </a:spcAft>
              <a:defRPr/>
            </a:lvl3pPr>
            <a:lvl4pPr>
              <a:lnSpc>
                <a:spcPct val="100000"/>
              </a:lnSpc>
              <a:spcAft>
                <a:spcPts val="1800"/>
              </a:spcAft>
              <a:defRPr/>
            </a:lvl4pPr>
            <a:lvl5pPr>
              <a:lnSpc>
                <a:spcPct val="100000"/>
              </a:lnSpc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34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5328000" cy="3906435"/>
          </a:xfrm>
        </p:spPr>
        <p:txBody>
          <a:bodyPr>
            <a:noAutofit/>
          </a:bodyPr>
          <a:lstStyle>
            <a:lvl1pPr>
              <a:spcAft>
                <a:spcPts val="1800"/>
              </a:spcAft>
              <a:defRPr/>
            </a:lvl1pPr>
            <a:lvl2pPr>
              <a:spcAft>
                <a:spcPts val="1800"/>
              </a:spcAft>
              <a:defRPr/>
            </a:lvl2pPr>
            <a:lvl3pPr>
              <a:spcAft>
                <a:spcPts val="1800"/>
              </a:spcAft>
              <a:defRPr/>
            </a:lvl3pPr>
            <a:lvl4pPr>
              <a:spcAft>
                <a:spcPts val="1800"/>
              </a:spcAft>
              <a:defRPr/>
            </a:lvl4pPr>
            <a:lvl5pPr>
              <a:spcAft>
                <a:spcPts val="180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2250" y="1825625"/>
            <a:ext cx="5328000" cy="3906435"/>
          </a:xfrm>
          <a:noFill/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F46C79FD-C571-418B-AB0F-5EE936C8527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838199" y="0"/>
            <a:ext cx="1" cy="1276357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970722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83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2860"/>
            <a:ext cx="10515600" cy="782357"/>
          </a:xfrm>
          <a:prstGeom prst="rect">
            <a:avLst/>
          </a:prstGeom>
        </p:spPr>
        <p:txBody>
          <a:bodyPr vert="horz" lIns="91440" tIns="45720" rIns="9144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881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13128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C79FD-C571-418B-AB0F-5EE936C85276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33852" y="6045988"/>
            <a:ext cx="1715733" cy="450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72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2" r:id="rId2"/>
    <p:sldLayoutId id="2147483657" r:id="rId3"/>
    <p:sldLayoutId id="2147483649" r:id="rId4"/>
    <p:sldLayoutId id="2147483651" r:id="rId5"/>
    <p:sldLayoutId id="2147483669" r:id="rId6"/>
    <p:sldLayoutId id="2147483670" r:id="rId7"/>
    <p:sldLayoutId id="2147483650" r:id="rId8"/>
    <p:sldLayoutId id="2147483660" r:id="rId9"/>
    <p:sldLayoutId id="2147483652" r:id="rId10"/>
    <p:sldLayoutId id="2147483661" r:id="rId11"/>
    <p:sldLayoutId id="2147483653" r:id="rId12"/>
    <p:sldLayoutId id="2147483654" r:id="rId13"/>
    <p:sldLayoutId id="2147483659" r:id="rId14"/>
    <p:sldLayoutId id="2147483658" r:id="rId15"/>
    <p:sldLayoutId id="2147483666" r:id="rId16"/>
    <p:sldLayoutId id="2147483667" r:id="rId17"/>
    <p:sldLayoutId id="2147483668" r:id="rId18"/>
    <p:sldLayoutId id="2147483655" r:id="rId19"/>
    <p:sldLayoutId id="2147483671" r:id="rId2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800"/>
        </a:spcAft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ircabc.europa.eu/ui/group/cac828e9-6887-4721-80c1-50186bc8fe08/library/8ece3a18-6daf-48b0-8aaa-ce929c6ee57b?p=1&amp;n=10&amp;sort=modified_DESC" TargetMode="External"/><Relationship Id="rId2" Type="http://schemas.openxmlformats.org/officeDocument/2006/relationships/hyperlink" Target="https://taxation-customs.ec.europa.eu/online-services/online-services-and-databases-customs/new-computerised-transit-system-ncts_en" TargetMode="Externa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Relationship Id="rId4" Type="http://schemas.openxmlformats.org/officeDocument/2006/relationships/hyperlink" Target="https://creativecommons.org/licenses/by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071350" y="1992572"/>
            <a:ext cx="8882119" cy="2416142"/>
          </a:xfrm>
        </p:spPr>
        <p:txBody>
          <a:bodyPr>
            <a:noAutofit/>
          </a:bodyPr>
          <a:lstStyle/>
          <a:p>
            <a:r>
              <a:rPr lang="en-GB" sz="4000" dirty="0"/>
              <a:t>NCTS-P6 for CTC countries</a:t>
            </a:r>
            <a:br>
              <a:rPr lang="en-GB" sz="4000" dirty="0"/>
            </a:br>
            <a:br>
              <a:rPr lang="en-GB" sz="4000" dirty="0"/>
            </a:br>
            <a:endParaRPr lang="en-GB" sz="40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DG TAXUD B1</a:t>
            </a:r>
          </a:p>
        </p:txBody>
      </p:sp>
    </p:spTree>
    <p:extLst>
      <p:ext uri="{BB962C8B-B14F-4D97-AF65-F5344CB8AC3E}">
        <p14:creationId xmlns:p14="http://schemas.microsoft.com/office/powerpoint/2010/main" val="1121371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8BA6845-29CB-E7D8-7669-15E075229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34EA2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Fully align the Safety &amp; Security data in the Transit Declaration to the UCC DA/IA Annex B (instead of UCC TDA);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34EA2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Maximise the Return on Investment by keeping the NCTS-P5 features untouched and by integrating NCTS and ICS2 at central level;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34EA2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NCTS and ICS2 CR (for Road/Rail) Interoperability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by aligning the business processes between the two domains;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rgbClr val="034EA2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Maintain the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Trade facilitation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by applying the provisions defined in UCC Articles 127 &amp; 130 (1).</a:t>
            </a:r>
          </a:p>
          <a:p>
            <a:endParaRPr lang="en-IE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F3E32B-3740-8099-80AF-C2F358C1A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2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4DC9E97-9C06-2289-A520-5CE7C288B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Objectives of NCTS-P6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455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38200" y="1431560"/>
            <a:ext cx="11165065" cy="441009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lvl="0" indent="-342900" algn="just">
              <a:spcBef>
                <a:spcPts val="1200"/>
              </a:spcBef>
              <a:buFont typeface="+mj-lt"/>
              <a:buAutoNum type="arabicParenR"/>
            </a:pP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NA of the Office of Departure must be technically ready to accept combined declarations from an EO;</a:t>
            </a:r>
            <a:endParaRPr lang="en-IE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NA of the Office of Departure must have interface with the ‘Transit ENS Processing Bridge’ (TED);</a:t>
            </a:r>
            <a:endParaRPr lang="en-IE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NA of the Office of Transit, which is the Customs Office of First Entry, must accept combined declarations, as per Article 130 (1) of the UCC;</a:t>
            </a:r>
            <a:endParaRPr lang="en-IE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en-GB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NA of the Office of Transit, which is the Customs Office of First Entry, must have interface with the ‘Transit ENS Processing Bridge’.</a:t>
            </a:r>
            <a:endParaRPr lang="en-IE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endParaRPr lang="en-GB" dirty="0">
              <a:solidFill>
                <a:schemeClr val="tx2"/>
              </a:solidFill>
              <a:latin typeface="+mj-lt"/>
              <a:ea typeface="+mj-ea"/>
              <a:cs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3</a:t>
            </a:fld>
            <a:endParaRPr lang="en-GB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D20F40C6-C7F4-1182-6D31-E59EBDB16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237" y="233986"/>
            <a:ext cx="10515600" cy="782357"/>
          </a:xfrm>
        </p:spPr>
        <p:txBody>
          <a:bodyPr/>
          <a:lstStyle/>
          <a:p>
            <a:r>
              <a:rPr lang="en-GB" dirty="0"/>
              <a:t>Conditions for a combined declaration</a:t>
            </a:r>
          </a:p>
        </p:txBody>
      </p:sp>
    </p:spTree>
    <p:extLst>
      <p:ext uri="{BB962C8B-B14F-4D97-AF65-F5344CB8AC3E}">
        <p14:creationId xmlns:p14="http://schemas.microsoft.com/office/powerpoint/2010/main" val="1058563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0DC180F-E538-B714-E81D-B07A08078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Opt-in NA: A National Administration that </a:t>
            </a:r>
            <a:r>
              <a:rPr lang="en-US" b="1" dirty="0"/>
              <a:t>accepts Combined Transit Declarations with ENS Particulars </a:t>
            </a:r>
            <a:r>
              <a:rPr lang="en-US" dirty="0"/>
              <a:t>from Traders and </a:t>
            </a:r>
            <a:r>
              <a:rPr lang="en-US" b="1" dirty="0"/>
              <a:t>interfaces with ICS2</a:t>
            </a:r>
            <a:r>
              <a:rPr lang="en-US" dirty="0"/>
              <a:t> CR through Transit ENS Data Processing Bridge (TED).</a:t>
            </a:r>
          </a:p>
          <a:p>
            <a:r>
              <a:rPr lang="en-IE" dirty="0"/>
              <a:t>Opt-out NA: </a:t>
            </a:r>
            <a:r>
              <a:rPr lang="en-GB" sz="24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A National Administration that does not accept Combined Transit Declarations with ENS Particulars from Traders and hence does not interface with ICS2 CR.</a:t>
            </a:r>
            <a:endParaRPr lang="en-US" sz="24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n-IE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166F4A3-BA1E-71AD-5A7A-B256B9617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4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19A529F-2958-3798-79FC-664603B0E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Opt-in and opt-out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08946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50B21D2-4A36-40DE-8D27-153859543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735" y="242051"/>
            <a:ext cx="10783224" cy="622998"/>
          </a:xfrm>
        </p:spPr>
        <p:txBody>
          <a:bodyPr/>
          <a:lstStyle/>
          <a:p>
            <a:r>
              <a:rPr lang="en-US" dirty="0"/>
              <a:t>Role of TED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F34B216-D266-4CA4-8C57-A610B07D6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735" y="1242953"/>
            <a:ext cx="10152906" cy="5035303"/>
          </a:xfrm>
        </p:spPr>
        <p:txBody>
          <a:bodyPr/>
          <a:lstStyle/>
          <a:p>
            <a:pPr marL="0" indent="0">
              <a:buNone/>
            </a:pPr>
            <a:r>
              <a:rPr lang="en-US" b="1"/>
              <a:t>Transit ENS Data Communication Bridge (TED) </a:t>
            </a:r>
            <a:r>
              <a:rPr lang="en-US"/>
              <a:t>will support the communication between the NTA and the ICS2-CR so as:</a:t>
            </a:r>
          </a:p>
          <a:p>
            <a:pPr marL="541338" indent="-541338">
              <a:buFont typeface="Wingdings" panose="05000000000000000000" pitchFamily="2" charset="2"/>
              <a:buChar char="Ø"/>
            </a:pPr>
            <a:r>
              <a:rPr lang="en-US"/>
              <a:t>to submit the ENS particulars of a combined declaration to the ICS2-CR;</a:t>
            </a:r>
          </a:p>
          <a:p>
            <a:pPr marL="541338" indent="-541338">
              <a:buFont typeface="Wingdings" panose="05000000000000000000" pitchFamily="2" charset="2"/>
              <a:buChar char="Ø"/>
            </a:pPr>
            <a:r>
              <a:rPr lang="en-US"/>
              <a:t>to manage the subsequent synchronization of the combined declaration and its ENS particulars in case of:</a:t>
            </a:r>
          </a:p>
          <a:p>
            <a:pPr marL="895350" lvl="1" indent="-438150">
              <a:buFont typeface="Wingdings" panose="05000000000000000000" pitchFamily="2" charset="2"/>
              <a:buChar char="v"/>
            </a:pPr>
            <a:r>
              <a:rPr lang="en-US" sz="1800"/>
              <a:t>Amendment; </a:t>
            </a:r>
          </a:p>
          <a:p>
            <a:pPr marL="895350" lvl="1" indent="-438150">
              <a:buFont typeface="Wingdings" panose="05000000000000000000" pitchFamily="2" charset="2"/>
              <a:buChar char="v"/>
            </a:pPr>
            <a:r>
              <a:rPr lang="en-US" sz="1800"/>
              <a:t>Invalidation;</a:t>
            </a:r>
          </a:p>
          <a:p>
            <a:pPr marL="895350" lvl="1" indent="-438150">
              <a:buFont typeface="Wingdings" panose="05000000000000000000" pitchFamily="2" charset="2"/>
              <a:buChar char="v"/>
            </a:pPr>
            <a:r>
              <a:rPr lang="en-US" sz="1800"/>
              <a:t>Referrals;</a:t>
            </a:r>
          </a:p>
          <a:p>
            <a:pPr marL="895350" lvl="1" indent="-438150">
              <a:buFont typeface="Wingdings" panose="05000000000000000000" pitchFamily="2" charset="2"/>
              <a:buChar char="v"/>
            </a:pPr>
            <a:r>
              <a:rPr lang="en-US" sz="1800"/>
              <a:t>Notifications.</a:t>
            </a:r>
          </a:p>
          <a:p>
            <a:pPr marL="0" indent="0" algn="just">
              <a:buNone/>
            </a:pPr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D93ACBA-0929-4713-BA3D-2C1DD3585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5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A9A968-9D3C-4789-8430-1F880F218A83}"/>
              </a:ext>
            </a:extLst>
          </p:cNvPr>
          <p:cNvSpPr txBox="1"/>
          <p:nvPr/>
        </p:nvSpPr>
        <p:spPr>
          <a:xfrm rot="21243231">
            <a:off x="7230574" y="3784207"/>
            <a:ext cx="4002773" cy="263149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500" b="1">
                <a:solidFill>
                  <a:schemeClr val="tx1">
                    <a:lumMod val="75000"/>
                  </a:schemeClr>
                </a:solidFill>
              </a:rPr>
              <a:t>TED generates the ENS MRN and performs the filing </a:t>
            </a:r>
          </a:p>
          <a:p>
            <a:pPr algn="ctr"/>
            <a:r>
              <a:rPr lang="en-US" sz="1500" b="1">
                <a:solidFill>
                  <a:schemeClr val="tx1">
                    <a:lumMod val="75000"/>
                  </a:schemeClr>
                </a:solidFill>
              </a:rPr>
              <a:t>Upon acceptance by ICS2 CR, TED communicates the ENS MRN to the Office of Departure</a:t>
            </a:r>
          </a:p>
          <a:p>
            <a:pPr algn="ctr"/>
            <a:r>
              <a:rPr lang="en-US" sz="1500" b="1">
                <a:solidFill>
                  <a:schemeClr val="tx1">
                    <a:lumMod val="75000"/>
                  </a:schemeClr>
                </a:solidFill>
              </a:rPr>
              <a:t>The Office of Departure then transmits the ENS MRN to the Holder of the Transit Procedure</a:t>
            </a:r>
            <a:r>
              <a:rPr lang="en-GB" sz="1500" b="1">
                <a:solidFill>
                  <a:schemeClr val="tx1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en-GB" sz="1500" b="1" i="1">
                <a:solidFill>
                  <a:schemeClr val="tx1">
                    <a:lumMod val="75000"/>
                  </a:schemeClr>
                </a:solidFill>
              </a:rPr>
              <a:t>(please refer to Section - </a:t>
            </a:r>
            <a:r>
              <a:rPr lang="en-US" sz="1500" b="1" i="1">
                <a:solidFill>
                  <a:schemeClr val="tx1">
                    <a:lumMod val="75000"/>
                  </a:schemeClr>
                </a:solidFill>
              </a:rPr>
              <a:t>III.III.1.1.4  Generation of the ENS MRN - of the DDNTA P6 Main Document)</a:t>
            </a:r>
            <a:endParaRPr lang="en-GB" sz="1500" b="1" i="1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771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5083031-0193-3984-8058-081750CC0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6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DAF7B6-7313-2D78-2C8E-C3464964C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IEA15 (Combined Transit Declaration with ENS Particulars)</a:t>
            </a:r>
            <a:endParaRPr lang="en-I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CE1D42-9462-9137-F2E8-F733CFE566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094" y="1236936"/>
            <a:ext cx="10250556" cy="5285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778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7DC4337-626C-1301-E26D-48AD04E2E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7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04C8F2D-2D35-49A3-F424-D66BAFD17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</a:t>
            </a:r>
            <a:endParaRPr lang="en-IE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BCF809-CF30-3366-AFF4-195E4DB9AD33}"/>
              </a:ext>
            </a:extLst>
          </p:cNvPr>
          <p:cNvSpPr/>
          <p:nvPr/>
        </p:nvSpPr>
        <p:spPr>
          <a:xfrm>
            <a:off x="3478489" y="1491596"/>
            <a:ext cx="1480009" cy="440231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238540-A227-AB5C-DF2A-DEF10115CAD6}"/>
              </a:ext>
            </a:extLst>
          </p:cNvPr>
          <p:cNvSpPr/>
          <p:nvPr/>
        </p:nvSpPr>
        <p:spPr>
          <a:xfrm>
            <a:off x="5423265" y="1502591"/>
            <a:ext cx="1345463" cy="440231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9361E0-7B29-5822-B41E-4E85C2753186}"/>
              </a:ext>
            </a:extLst>
          </p:cNvPr>
          <p:cNvSpPr/>
          <p:nvPr/>
        </p:nvSpPr>
        <p:spPr>
          <a:xfrm>
            <a:off x="9132281" y="1491595"/>
            <a:ext cx="1345463" cy="440231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A32610-FDE0-1AEA-0968-EC354CE7E8F5}"/>
              </a:ext>
            </a:extLst>
          </p:cNvPr>
          <p:cNvSpPr/>
          <p:nvPr/>
        </p:nvSpPr>
        <p:spPr>
          <a:xfrm>
            <a:off x="7073528" y="1491595"/>
            <a:ext cx="1345463" cy="440231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C78ABBB-4722-16FF-9CD9-4D1DB07ABBB4}"/>
              </a:ext>
            </a:extLst>
          </p:cNvPr>
          <p:cNvSpPr/>
          <p:nvPr/>
        </p:nvSpPr>
        <p:spPr>
          <a:xfrm>
            <a:off x="3669238" y="1703683"/>
            <a:ext cx="1074657" cy="584462"/>
          </a:xfrm>
          <a:prstGeom prst="round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Validation</a:t>
            </a:r>
            <a:endParaRPr lang="en-IE" sz="1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990727-347B-64E6-72DF-7E34E9897B15}"/>
              </a:ext>
            </a:extLst>
          </p:cNvPr>
          <p:cNvSpPr/>
          <p:nvPr/>
        </p:nvSpPr>
        <p:spPr>
          <a:xfrm>
            <a:off x="1749957" y="1491594"/>
            <a:ext cx="1480009" cy="440231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F69E7DA-02B8-706C-90D2-D17B0FF33EE5}"/>
              </a:ext>
            </a:extLst>
          </p:cNvPr>
          <p:cNvSpPr/>
          <p:nvPr/>
        </p:nvSpPr>
        <p:spPr>
          <a:xfrm>
            <a:off x="1972506" y="1703683"/>
            <a:ext cx="1035092" cy="584462"/>
          </a:xfrm>
          <a:prstGeom prst="round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Declaration</a:t>
            </a:r>
            <a:endParaRPr lang="en-IE" sz="1200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416DC77-68BE-2E3B-2E64-A0C20D84D54B}"/>
              </a:ext>
            </a:extLst>
          </p:cNvPr>
          <p:cNvSpPr/>
          <p:nvPr/>
        </p:nvSpPr>
        <p:spPr>
          <a:xfrm>
            <a:off x="5600447" y="1703683"/>
            <a:ext cx="1074657" cy="584462"/>
          </a:xfrm>
          <a:prstGeom prst="round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Extract ENS particulars</a:t>
            </a:r>
            <a:endParaRPr lang="en-IE" sz="1200" dirty="0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AEBEA5E5-5DAA-4C00-113A-ECEEBA594727}"/>
              </a:ext>
            </a:extLst>
          </p:cNvPr>
          <p:cNvSpPr/>
          <p:nvPr/>
        </p:nvSpPr>
        <p:spPr>
          <a:xfrm>
            <a:off x="3053446" y="1910750"/>
            <a:ext cx="584093" cy="17032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40CD7D04-AB9C-9A28-53D1-3F1DA8FBFED0}"/>
              </a:ext>
            </a:extLst>
          </p:cNvPr>
          <p:cNvSpPr/>
          <p:nvPr/>
        </p:nvSpPr>
        <p:spPr>
          <a:xfrm>
            <a:off x="4818843" y="1910750"/>
            <a:ext cx="708863" cy="17032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94E4DE73-1D17-1AE4-44FF-CA749D081748}"/>
              </a:ext>
            </a:extLst>
          </p:cNvPr>
          <p:cNvSpPr/>
          <p:nvPr/>
        </p:nvSpPr>
        <p:spPr>
          <a:xfrm>
            <a:off x="3669238" y="2387179"/>
            <a:ext cx="1074657" cy="584462"/>
          </a:xfrm>
          <a:prstGeom prst="round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Transit decl. &amp; ENS valid</a:t>
            </a:r>
            <a:endParaRPr lang="en-IE" sz="1200" dirty="0"/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6E1CAA69-E587-FA41-FE81-454E6EC87C60}"/>
              </a:ext>
            </a:extLst>
          </p:cNvPr>
          <p:cNvSpPr/>
          <p:nvPr/>
        </p:nvSpPr>
        <p:spPr>
          <a:xfrm>
            <a:off x="1972506" y="2387179"/>
            <a:ext cx="1035092" cy="584462"/>
          </a:xfrm>
          <a:prstGeom prst="round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Release into transit</a:t>
            </a:r>
            <a:endParaRPr lang="en-IE" sz="1200" dirty="0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AF60A3D4-434B-3F33-5D97-00AB606D807A}"/>
              </a:ext>
            </a:extLst>
          </p:cNvPr>
          <p:cNvSpPr/>
          <p:nvPr/>
        </p:nvSpPr>
        <p:spPr>
          <a:xfrm flipH="1">
            <a:off x="3027380" y="2563940"/>
            <a:ext cx="607937" cy="183878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ED0D097E-1493-F6BC-6F20-38F1FFE8A44B}"/>
              </a:ext>
            </a:extLst>
          </p:cNvPr>
          <p:cNvSpPr/>
          <p:nvPr/>
        </p:nvSpPr>
        <p:spPr>
          <a:xfrm rot="9175386">
            <a:off x="4803383" y="2417113"/>
            <a:ext cx="698581" cy="189559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93B7D8DB-93FB-0761-E88C-AEFE572B1F5D}"/>
              </a:ext>
            </a:extLst>
          </p:cNvPr>
          <p:cNvSpPr/>
          <p:nvPr/>
        </p:nvSpPr>
        <p:spPr>
          <a:xfrm>
            <a:off x="7221213" y="1500932"/>
            <a:ext cx="1074657" cy="989964"/>
          </a:xfrm>
          <a:prstGeom prst="round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Risk analysis &amp; control recommendation</a:t>
            </a:r>
            <a:endParaRPr lang="en-IE" sz="1200" dirty="0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D2B601A3-64DD-CF20-3B68-CD15F7AFADFE}"/>
              </a:ext>
            </a:extLst>
          </p:cNvPr>
          <p:cNvSpPr/>
          <p:nvPr/>
        </p:nvSpPr>
        <p:spPr>
          <a:xfrm>
            <a:off x="9330634" y="4558913"/>
            <a:ext cx="1074657" cy="584462"/>
          </a:xfrm>
          <a:prstGeom prst="round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Control</a:t>
            </a:r>
            <a:endParaRPr lang="en-IE" sz="1200" dirty="0"/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66442D23-D117-5443-3EED-20E467B05598}"/>
              </a:ext>
            </a:extLst>
          </p:cNvPr>
          <p:cNvSpPr/>
          <p:nvPr/>
        </p:nvSpPr>
        <p:spPr>
          <a:xfrm>
            <a:off x="6706803" y="1910751"/>
            <a:ext cx="482711" cy="17032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3DCACD19-D076-2C90-0B5E-90FCE9C8B2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9560" y="4653116"/>
            <a:ext cx="1597854" cy="739578"/>
          </a:xfrm>
          <a:prstGeom prst="rect">
            <a:avLst/>
          </a:prstGeom>
        </p:spPr>
      </p:pic>
      <p:sp>
        <p:nvSpPr>
          <p:cNvPr id="40" name="Arrow: Right 39">
            <a:extLst>
              <a:ext uri="{FF2B5EF4-FFF2-40B4-BE49-F238E27FC236}">
                <a16:creationId xmlns:a16="http://schemas.microsoft.com/office/drawing/2014/main" id="{61E7E8E1-1345-41A4-3BB2-4421916B9A15}"/>
              </a:ext>
            </a:extLst>
          </p:cNvPr>
          <p:cNvSpPr/>
          <p:nvPr/>
        </p:nvSpPr>
        <p:spPr>
          <a:xfrm>
            <a:off x="2702557" y="4864950"/>
            <a:ext cx="4748830" cy="27102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2C9A7A4F-083D-236B-CD8B-0F9CF46A0DBC}"/>
              </a:ext>
            </a:extLst>
          </p:cNvPr>
          <p:cNvSpPr/>
          <p:nvPr/>
        </p:nvSpPr>
        <p:spPr>
          <a:xfrm>
            <a:off x="9330634" y="1568355"/>
            <a:ext cx="1074657" cy="855119"/>
          </a:xfrm>
          <a:prstGeom prst="round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Transit RA and decision to control</a:t>
            </a:r>
            <a:endParaRPr lang="en-IE" sz="1200" dirty="0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2084B5E1-8B9D-8E89-8EAE-561BA5911459}"/>
              </a:ext>
            </a:extLst>
          </p:cNvPr>
          <p:cNvSpPr/>
          <p:nvPr/>
        </p:nvSpPr>
        <p:spPr>
          <a:xfrm>
            <a:off x="7221213" y="3938275"/>
            <a:ext cx="1074657" cy="584462"/>
          </a:xfrm>
          <a:prstGeom prst="round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Referrals</a:t>
            </a:r>
            <a:endParaRPr lang="en-IE" sz="1200" dirty="0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C29357BF-0E3F-26C4-4DB2-7014945D5C43}"/>
              </a:ext>
            </a:extLst>
          </p:cNvPr>
          <p:cNvSpPr/>
          <p:nvPr/>
        </p:nvSpPr>
        <p:spPr>
          <a:xfrm>
            <a:off x="5600447" y="3938275"/>
            <a:ext cx="1074657" cy="584462"/>
          </a:xfrm>
          <a:prstGeom prst="round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Forward request</a:t>
            </a:r>
            <a:endParaRPr lang="en-IE" sz="1200" dirty="0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AA1D40A0-D734-FEE3-3925-6572BC56B06A}"/>
              </a:ext>
            </a:extLst>
          </p:cNvPr>
          <p:cNvSpPr/>
          <p:nvPr/>
        </p:nvSpPr>
        <p:spPr>
          <a:xfrm>
            <a:off x="3669238" y="3938275"/>
            <a:ext cx="1074657" cy="584462"/>
          </a:xfrm>
          <a:prstGeom prst="round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Forward request</a:t>
            </a:r>
            <a:endParaRPr lang="en-IE" sz="1200" dirty="0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C544E862-693D-6F23-D592-8E272ACECF78}"/>
              </a:ext>
            </a:extLst>
          </p:cNvPr>
          <p:cNvSpPr/>
          <p:nvPr/>
        </p:nvSpPr>
        <p:spPr>
          <a:xfrm>
            <a:off x="1952724" y="3938275"/>
            <a:ext cx="1074657" cy="584462"/>
          </a:xfrm>
          <a:prstGeom prst="round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Provide documents</a:t>
            </a:r>
            <a:endParaRPr lang="en-IE" sz="1200" dirty="0"/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id="{9911323C-5E3E-BD3F-DC66-46DE821EF8DE}"/>
              </a:ext>
            </a:extLst>
          </p:cNvPr>
          <p:cNvSpPr/>
          <p:nvPr/>
        </p:nvSpPr>
        <p:spPr>
          <a:xfrm>
            <a:off x="3073229" y="4334901"/>
            <a:ext cx="562088" cy="10782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7" name="Arrow: Right 46">
            <a:extLst>
              <a:ext uri="{FF2B5EF4-FFF2-40B4-BE49-F238E27FC236}">
                <a16:creationId xmlns:a16="http://schemas.microsoft.com/office/drawing/2014/main" id="{B4E4EDB0-6361-9F66-9087-4F771BF646DF}"/>
              </a:ext>
            </a:extLst>
          </p:cNvPr>
          <p:cNvSpPr/>
          <p:nvPr/>
        </p:nvSpPr>
        <p:spPr>
          <a:xfrm>
            <a:off x="4818842" y="4249735"/>
            <a:ext cx="708863" cy="170329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8" name="Arrow: Right 47">
            <a:extLst>
              <a:ext uri="{FF2B5EF4-FFF2-40B4-BE49-F238E27FC236}">
                <a16:creationId xmlns:a16="http://schemas.microsoft.com/office/drawing/2014/main" id="{350A200C-6021-6AAD-8CCC-9FBFCA345772}"/>
              </a:ext>
            </a:extLst>
          </p:cNvPr>
          <p:cNvSpPr/>
          <p:nvPr/>
        </p:nvSpPr>
        <p:spPr>
          <a:xfrm>
            <a:off x="6706800" y="4300033"/>
            <a:ext cx="514414" cy="170327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9" name="Arrow: Right 48">
            <a:extLst>
              <a:ext uri="{FF2B5EF4-FFF2-40B4-BE49-F238E27FC236}">
                <a16:creationId xmlns:a16="http://schemas.microsoft.com/office/drawing/2014/main" id="{7935D55B-5AAC-BC93-6C15-14B477C3F533}"/>
              </a:ext>
            </a:extLst>
          </p:cNvPr>
          <p:cNvSpPr/>
          <p:nvPr/>
        </p:nvSpPr>
        <p:spPr>
          <a:xfrm flipH="1">
            <a:off x="6706799" y="4040721"/>
            <a:ext cx="482713" cy="15749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0" name="Arrow: Right 49">
            <a:extLst>
              <a:ext uri="{FF2B5EF4-FFF2-40B4-BE49-F238E27FC236}">
                <a16:creationId xmlns:a16="http://schemas.microsoft.com/office/drawing/2014/main" id="{F665F4C3-5F91-FD1A-0676-66C067068ADB}"/>
              </a:ext>
            </a:extLst>
          </p:cNvPr>
          <p:cNvSpPr/>
          <p:nvPr/>
        </p:nvSpPr>
        <p:spPr>
          <a:xfrm flipH="1">
            <a:off x="4810623" y="3970073"/>
            <a:ext cx="708863" cy="17032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1" name="Arrow: Right 50">
            <a:extLst>
              <a:ext uri="{FF2B5EF4-FFF2-40B4-BE49-F238E27FC236}">
                <a16:creationId xmlns:a16="http://schemas.microsoft.com/office/drawing/2014/main" id="{40ADFC27-56EB-725E-3083-774D3B229113}"/>
              </a:ext>
            </a:extLst>
          </p:cNvPr>
          <p:cNvSpPr/>
          <p:nvPr/>
        </p:nvSpPr>
        <p:spPr>
          <a:xfrm flipH="1">
            <a:off x="3053931" y="3970074"/>
            <a:ext cx="581385" cy="15776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597A55B0-99D2-2849-E738-378C46B40B8E}"/>
              </a:ext>
            </a:extLst>
          </p:cNvPr>
          <p:cNvSpPr/>
          <p:nvPr/>
        </p:nvSpPr>
        <p:spPr>
          <a:xfrm>
            <a:off x="7221213" y="3121146"/>
            <a:ext cx="1074657" cy="584462"/>
          </a:xfrm>
          <a:prstGeom prst="round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Amend ENS</a:t>
            </a:r>
            <a:endParaRPr lang="en-IE" sz="1200" dirty="0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F210714A-5CEB-0C9A-F053-C54E482B306F}"/>
              </a:ext>
            </a:extLst>
          </p:cNvPr>
          <p:cNvSpPr/>
          <p:nvPr/>
        </p:nvSpPr>
        <p:spPr>
          <a:xfrm>
            <a:off x="5600447" y="3121146"/>
            <a:ext cx="1074657" cy="584462"/>
          </a:xfrm>
          <a:prstGeom prst="round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Extract ENS particulars</a:t>
            </a:r>
            <a:endParaRPr lang="en-IE" sz="1200" dirty="0"/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602012A6-DF31-93EE-E1C2-1EA7C0EF38D9}"/>
              </a:ext>
            </a:extLst>
          </p:cNvPr>
          <p:cNvSpPr/>
          <p:nvPr/>
        </p:nvSpPr>
        <p:spPr>
          <a:xfrm>
            <a:off x="3669238" y="3121146"/>
            <a:ext cx="1074657" cy="584462"/>
          </a:xfrm>
          <a:prstGeom prst="round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Validation</a:t>
            </a:r>
            <a:endParaRPr lang="en-IE" sz="1200" dirty="0"/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9AC594D0-71BA-A2A3-D2C8-DE687A76EA1D}"/>
              </a:ext>
            </a:extLst>
          </p:cNvPr>
          <p:cNvSpPr/>
          <p:nvPr/>
        </p:nvSpPr>
        <p:spPr>
          <a:xfrm>
            <a:off x="1952724" y="3121146"/>
            <a:ext cx="1074657" cy="584462"/>
          </a:xfrm>
          <a:prstGeom prst="round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Amendment</a:t>
            </a:r>
            <a:endParaRPr lang="en-IE" sz="1200" dirty="0"/>
          </a:p>
        </p:txBody>
      </p:sp>
      <p:sp>
        <p:nvSpPr>
          <p:cNvPr id="56" name="Arrow: Right 55">
            <a:extLst>
              <a:ext uri="{FF2B5EF4-FFF2-40B4-BE49-F238E27FC236}">
                <a16:creationId xmlns:a16="http://schemas.microsoft.com/office/drawing/2014/main" id="{3F864BB5-5581-9601-087A-9374DED42549}"/>
              </a:ext>
            </a:extLst>
          </p:cNvPr>
          <p:cNvSpPr/>
          <p:nvPr/>
        </p:nvSpPr>
        <p:spPr>
          <a:xfrm flipH="1">
            <a:off x="3073228" y="3517771"/>
            <a:ext cx="529282" cy="187837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7" name="Arrow: Right 56">
            <a:extLst>
              <a:ext uri="{FF2B5EF4-FFF2-40B4-BE49-F238E27FC236}">
                <a16:creationId xmlns:a16="http://schemas.microsoft.com/office/drawing/2014/main" id="{E206ED80-0474-645F-A191-19BB81ED8799}"/>
              </a:ext>
            </a:extLst>
          </p:cNvPr>
          <p:cNvSpPr/>
          <p:nvPr/>
        </p:nvSpPr>
        <p:spPr>
          <a:xfrm flipH="1">
            <a:off x="4818842" y="3432606"/>
            <a:ext cx="708863" cy="170329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8" name="Arrow: Right 57">
            <a:extLst>
              <a:ext uri="{FF2B5EF4-FFF2-40B4-BE49-F238E27FC236}">
                <a16:creationId xmlns:a16="http://schemas.microsoft.com/office/drawing/2014/main" id="{23006C90-46A1-9045-01B7-1757BE792315}"/>
              </a:ext>
            </a:extLst>
          </p:cNvPr>
          <p:cNvSpPr/>
          <p:nvPr/>
        </p:nvSpPr>
        <p:spPr>
          <a:xfrm flipH="1">
            <a:off x="6706802" y="3482904"/>
            <a:ext cx="482712" cy="163227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9" name="Arrow: Right 58">
            <a:extLst>
              <a:ext uri="{FF2B5EF4-FFF2-40B4-BE49-F238E27FC236}">
                <a16:creationId xmlns:a16="http://schemas.microsoft.com/office/drawing/2014/main" id="{A4EC364B-5C78-C67C-3283-2E45D7ABF9A0}"/>
              </a:ext>
            </a:extLst>
          </p:cNvPr>
          <p:cNvSpPr/>
          <p:nvPr/>
        </p:nvSpPr>
        <p:spPr>
          <a:xfrm>
            <a:off x="6706802" y="3223592"/>
            <a:ext cx="482712" cy="18240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0" name="Arrow: Right 59">
            <a:extLst>
              <a:ext uri="{FF2B5EF4-FFF2-40B4-BE49-F238E27FC236}">
                <a16:creationId xmlns:a16="http://schemas.microsoft.com/office/drawing/2014/main" id="{070253DC-45F5-87F1-E2CA-BC2E34DEBB73}"/>
              </a:ext>
            </a:extLst>
          </p:cNvPr>
          <p:cNvSpPr/>
          <p:nvPr/>
        </p:nvSpPr>
        <p:spPr>
          <a:xfrm>
            <a:off x="4810623" y="3152944"/>
            <a:ext cx="708863" cy="17032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1" name="Arrow: Right 60">
            <a:extLst>
              <a:ext uri="{FF2B5EF4-FFF2-40B4-BE49-F238E27FC236}">
                <a16:creationId xmlns:a16="http://schemas.microsoft.com/office/drawing/2014/main" id="{AD794672-C3BA-BF0A-12C4-98486A42CE0F}"/>
              </a:ext>
            </a:extLst>
          </p:cNvPr>
          <p:cNvSpPr/>
          <p:nvPr/>
        </p:nvSpPr>
        <p:spPr>
          <a:xfrm>
            <a:off x="3053932" y="3152945"/>
            <a:ext cx="607937" cy="17032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94EF2824-E99E-1BB9-2A8E-3E8A39CF694D}"/>
              </a:ext>
            </a:extLst>
          </p:cNvPr>
          <p:cNvSpPr/>
          <p:nvPr/>
        </p:nvSpPr>
        <p:spPr>
          <a:xfrm>
            <a:off x="9330634" y="5249283"/>
            <a:ext cx="1074657" cy="584462"/>
          </a:xfrm>
          <a:prstGeom prst="round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Cross border</a:t>
            </a:r>
            <a:endParaRPr lang="en-IE" sz="12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D57B738-337B-28D6-590C-4B4836C72BF6}"/>
              </a:ext>
            </a:extLst>
          </p:cNvPr>
          <p:cNvSpPr txBox="1"/>
          <p:nvPr/>
        </p:nvSpPr>
        <p:spPr>
          <a:xfrm>
            <a:off x="1749957" y="1192765"/>
            <a:ext cx="14800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Economic operator</a:t>
            </a:r>
            <a:endParaRPr lang="en-IE" sz="1200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6E22413-595D-92AC-3DAB-01CFF914D96D}"/>
              </a:ext>
            </a:extLst>
          </p:cNvPr>
          <p:cNvSpPr txBox="1"/>
          <p:nvPr/>
        </p:nvSpPr>
        <p:spPr>
          <a:xfrm>
            <a:off x="3432641" y="1208804"/>
            <a:ext cx="14800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Office of </a:t>
            </a:r>
            <a:r>
              <a:rPr lang="en-US" sz="1200" dirty="0" err="1"/>
              <a:t>Deparutre</a:t>
            </a:r>
            <a:endParaRPr lang="en-IE" sz="1200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634E5BE-5494-F6CC-6F67-11638A0A3707}"/>
              </a:ext>
            </a:extLst>
          </p:cNvPr>
          <p:cNvSpPr txBox="1"/>
          <p:nvPr/>
        </p:nvSpPr>
        <p:spPr>
          <a:xfrm>
            <a:off x="5423265" y="1148683"/>
            <a:ext cx="14800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TED¤</a:t>
            </a:r>
            <a:endParaRPr lang="en-IE" sz="12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3875984-54B2-7155-022E-AC5EA5EB434F}"/>
              </a:ext>
            </a:extLst>
          </p:cNvPr>
          <p:cNvSpPr txBox="1"/>
          <p:nvPr/>
        </p:nvSpPr>
        <p:spPr>
          <a:xfrm>
            <a:off x="6968478" y="1225765"/>
            <a:ext cx="14800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ICS2</a:t>
            </a:r>
            <a:endParaRPr lang="en-IE" sz="1200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EB38E1D-14FA-E51B-38D3-7629F9D955D2}"/>
              </a:ext>
            </a:extLst>
          </p:cNvPr>
          <p:cNvSpPr txBox="1"/>
          <p:nvPr/>
        </p:nvSpPr>
        <p:spPr>
          <a:xfrm>
            <a:off x="9065007" y="1176216"/>
            <a:ext cx="14800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Office of Transit</a:t>
            </a:r>
            <a:endParaRPr lang="en-IE" sz="1200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B67C51C-ECB8-E157-66E7-0F323F6A15A8}"/>
              </a:ext>
            </a:extLst>
          </p:cNvPr>
          <p:cNvSpPr txBox="1"/>
          <p:nvPr/>
        </p:nvSpPr>
        <p:spPr>
          <a:xfrm>
            <a:off x="1828800" y="6010275"/>
            <a:ext cx="23370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¤TED: Transit ENS Data Bridge</a:t>
            </a:r>
            <a:endParaRPr lang="en-IE" sz="1200" dirty="0"/>
          </a:p>
        </p:txBody>
      </p:sp>
      <p:sp>
        <p:nvSpPr>
          <p:cNvPr id="69" name="Arrow: Right 68">
            <a:extLst>
              <a:ext uri="{FF2B5EF4-FFF2-40B4-BE49-F238E27FC236}">
                <a16:creationId xmlns:a16="http://schemas.microsoft.com/office/drawing/2014/main" id="{F53CE527-9502-C97D-C0AA-E29FC7B3E2EC}"/>
              </a:ext>
            </a:extLst>
          </p:cNvPr>
          <p:cNvSpPr/>
          <p:nvPr/>
        </p:nvSpPr>
        <p:spPr>
          <a:xfrm flipH="1">
            <a:off x="6706800" y="2369342"/>
            <a:ext cx="482712" cy="163227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0" name="Arrow: Curved Up 69">
            <a:extLst>
              <a:ext uri="{FF2B5EF4-FFF2-40B4-BE49-F238E27FC236}">
                <a16:creationId xmlns:a16="http://schemas.microsoft.com/office/drawing/2014/main" id="{C69BE9A3-8167-EC4F-3F96-F2AA63219C97}"/>
              </a:ext>
            </a:extLst>
          </p:cNvPr>
          <p:cNvSpPr/>
          <p:nvPr/>
        </p:nvSpPr>
        <p:spPr>
          <a:xfrm rot="21198165">
            <a:off x="6660261" y="2615207"/>
            <a:ext cx="3034747" cy="261208"/>
          </a:xfrm>
          <a:prstGeom prst="curvedUpArrow">
            <a:avLst>
              <a:gd name="adj1" fmla="val 31957"/>
              <a:gd name="adj2" fmla="val 89611"/>
              <a:gd name="adj3" fmla="val 21235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  <p:sp>
        <p:nvSpPr>
          <p:cNvPr id="71" name="Rectangle: Rounded Corners 70">
            <a:extLst>
              <a:ext uri="{FF2B5EF4-FFF2-40B4-BE49-F238E27FC236}">
                <a16:creationId xmlns:a16="http://schemas.microsoft.com/office/drawing/2014/main" id="{781D26AA-D643-948D-F28E-2C72570E3BB1}"/>
              </a:ext>
            </a:extLst>
          </p:cNvPr>
          <p:cNvSpPr/>
          <p:nvPr/>
        </p:nvSpPr>
        <p:spPr>
          <a:xfrm>
            <a:off x="5580727" y="2352210"/>
            <a:ext cx="1074657" cy="584462"/>
          </a:xfrm>
          <a:prstGeom prst="round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Transfer</a:t>
            </a:r>
            <a:endParaRPr lang="en-IE" sz="1200" dirty="0"/>
          </a:p>
        </p:txBody>
      </p:sp>
    </p:spTree>
    <p:extLst>
      <p:ext uri="{BB962C8B-B14F-4D97-AF65-F5344CB8AC3E}">
        <p14:creationId xmlns:p14="http://schemas.microsoft.com/office/powerpoint/2010/main" val="1312392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3E153BD-8EB5-9E4E-58BC-D73D35BD4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NCTS web page on Europa</a:t>
            </a:r>
            <a:endParaRPr lang="en-US" dirty="0"/>
          </a:p>
          <a:p>
            <a:r>
              <a:rPr lang="en-US" dirty="0">
                <a:hlinkClick r:id="rId3"/>
              </a:rPr>
              <a:t>NCTS Phase 6 specifications on CIRCABC</a:t>
            </a:r>
            <a:endParaRPr lang="en-US" dirty="0"/>
          </a:p>
          <a:p>
            <a:r>
              <a:rPr lang="en-US" dirty="0"/>
              <a:t>eLearning module is under preparation</a:t>
            </a:r>
            <a:r>
              <a:rPr lang="en-US"/>
              <a:t>, link will </a:t>
            </a:r>
            <a:r>
              <a:rPr lang="en-US" dirty="0"/>
              <a:t>be published on the NCTS </a:t>
            </a:r>
            <a:r>
              <a:rPr lang="en-US"/>
              <a:t>web page</a:t>
            </a:r>
            <a:endParaRPr lang="en-IE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A38481-6FF0-5E81-25D3-4C6619E8B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C79FD-C571-418B-AB0F-5EE936C85276}" type="slidenum">
              <a:rPr lang="en-GB" smtClean="0"/>
              <a:t>8</a:t>
            </a:fld>
            <a:endParaRPr lang="en-GB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6621348-71DB-1D07-701E-A03FCB56D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info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54645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p20"/>
          <p:cNvSpPr txBox="1">
            <a:spLocks noGrp="1"/>
          </p:cNvSpPr>
          <p:nvPr>
            <p:ph type="sldNum" idx="12"/>
          </p:nvPr>
        </p:nvSpPr>
        <p:spPr>
          <a:xfrm>
            <a:off x="715108" y="6131286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9</a:t>
            </a:fld>
            <a:endParaRPr/>
          </a:p>
        </p:txBody>
      </p:sp>
      <p:sp>
        <p:nvSpPr>
          <p:cNvPr id="443" name="Google Shape;443;p20"/>
          <p:cNvSpPr txBox="1">
            <a:spLocks noGrp="1"/>
          </p:cNvSpPr>
          <p:nvPr>
            <p:ph type="ctrTitle"/>
          </p:nvPr>
        </p:nvSpPr>
        <p:spPr>
          <a:xfrm>
            <a:off x="1077013" y="1122363"/>
            <a:ext cx="10156297" cy="1240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Font typeface="Arial"/>
              <a:buNone/>
            </a:pPr>
            <a:r>
              <a:rPr lang="en-GB"/>
              <a:t>Thank you</a:t>
            </a:r>
            <a:endParaRPr/>
          </a:p>
        </p:txBody>
      </p:sp>
      <p:pic>
        <p:nvPicPr>
          <p:cNvPr id="444" name="Google Shape;444;p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0524" y="4040561"/>
            <a:ext cx="1023496" cy="358097"/>
          </a:xfrm>
          <a:prstGeom prst="rect">
            <a:avLst/>
          </a:prstGeom>
          <a:noFill/>
          <a:ln>
            <a:noFill/>
          </a:ln>
        </p:spPr>
      </p:pic>
      <p:sp>
        <p:nvSpPr>
          <p:cNvPr id="445" name="Google Shape;445;p20"/>
          <p:cNvSpPr txBox="1"/>
          <p:nvPr/>
        </p:nvSpPr>
        <p:spPr>
          <a:xfrm>
            <a:off x="735992" y="4479624"/>
            <a:ext cx="8941016" cy="807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b="1" dirty="0">
                <a:solidFill>
                  <a:srgbClr val="767676"/>
                </a:solidFill>
                <a:latin typeface="Arial"/>
                <a:ea typeface="Arial"/>
                <a:cs typeface="Arial"/>
                <a:sym typeface="Arial"/>
              </a:rPr>
              <a:t>© European Union 2024</a:t>
            </a:r>
            <a:endParaRPr dirty="0"/>
          </a:p>
          <a:p>
            <a:pPr marL="0" marR="0" lvl="0" indent="0" algn="l" rtl="0">
              <a:spcBef>
                <a:spcPts val="1800"/>
              </a:spcBef>
              <a:spcAft>
                <a:spcPts val="0"/>
              </a:spcAft>
              <a:buNone/>
            </a:pPr>
            <a:r>
              <a:rPr lang="en-GB" sz="1050" dirty="0">
                <a:solidFill>
                  <a:srgbClr val="767676"/>
                </a:solidFill>
                <a:latin typeface="Arial"/>
                <a:ea typeface="Arial"/>
                <a:cs typeface="Arial"/>
                <a:sym typeface="Arial"/>
              </a:rPr>
              <a:t>Unless otherwise noted the reuse of this presentation is authorised under the </a:t>
            </a:r>
            <a:r>
              <a:rPr lang="en-GB" sz="1050" u="sng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 4.0</a:t>
            </a:r>
            <a:r>
              <a:rPr lang="en-GB" sz="1050" dirty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1050" dirty="0">
                <a:solidFill>
                  <a:srgbClr val="767676"/>
                </a:solidFill>
                <a:latin typeface="Arial"/>
                <a:ea typeface="Arial"/>
                <a:cs typeface="Arial"/>
                <a:sym typeface="Arial"/>
              </a:rPr>
              <a:t>license. For any use or reproduction of elements that are not owned by the EU, permission may need to be sought directly from the respective right holders.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C colour scheme">
      <a:dk1>
        <a:srgbClr val="4D4D4D"/>
      </a:dk1>
      <a:lt1>
        <a:srgbClr val="FFFFFF"/>
      </a:lt1>
      <a:dk2>
        <a:srgbClr val="034EA2"/>
      </a:dk2>
      <a:lt2>
        <a:srgbClr val="D3E8F9"/>
      </a:lt2>
      <a:accent1>
        <a:srgbClr val="1E858B"/>
      </a:accent1>
      <a:accent2>
        <a:srgbClr val="4BC5DE"/>
      </a:accent2>
      <a:accent3>
        <a:srgbClr val="1EC08A"/>
      </a:accent3>
      <a:accent4>
        <a:srgbClr val="ED8D2F"/>
      </a:accent4>
      <a:accent5>
        <a:srgbClr val="FFC000"/>
      </a:accent5>
      <a:accent6>
        <a:srgbClr val="E76C53"/>
      </a:accent6>
      <a:hlink>
        <a:srgbClr val="0563C1"/>
      </a:hlink>
      <a:folHlink>
        <a:srgbClr val="24337E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C_Corporate_PPT_Template" id="{9E25CBC4-264C-4E5F-8DDF-C73C2B944108}" vid="{63966CC3-CC63-46CF-BE8C-07ABBDCD62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5C7DB2FD17944BB9AF4527E9B24290" ma:contentTypeVersion="14" ma:contentTypeDescription="Create a new document." ma:contentTypeScope="" ma:versionID="4acdc9b46025df4712cc7a4712bd08e3">
  <xsd:schema xmlns:xsd="http://www.w3.org/2001/XMLSchema" xmlns:xs="http://www.w3.org/2001/XMLSchema" xmlns:p="http://schemas.microsoft.com/office/2006/metadata/properties" xmlns:ns2="504baf17-2d41-4d0e-b64d-f24ee069db4a" xmlns:ns3="c3784ffc-32ef-4c54-bdf3-4d872b3ad5f1" targetNamespace="http://schemas.microsoft.com/office/2006/metadata/properties" ma:root="true" ma:fieldsID="65baabca9fbf87aab5ddef56cf469f7c" ns2:_="" ns3:_="">
    <xsd:import namespace="504baf17-2d41-4d0e-b64d-f24ee069db4a"/>
    <xsd:import namespace="c3784ffc-32ef-4c54-bdf3-4d872b3ad5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4baf17-2d41-4d0e-b64d-f24ee069db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2b2fad6-9d2c-441c-a321-3f5f1e9bd9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784ffc-32ef-4c54-bdf3-4d872b3ad5f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2fea588f-4861-43bf-8c9a-36a92a134df0}" ma:internalName="TaxCatchAll" ma:showField="CatchAllData" ma:web="c3784ffc-32ef-4c54-bdf3-4d872b3ad5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4baf17-2d41-4d0e-b64d-f24ee069db4a">
      <Terms xmlns="http://schemas.microsoft.com/office/infopath/2007/PartnerControls"/>
    </lcf76f155ced4ddcb4097134ff3c332f>
    <TaxCatchAll xmlns="c3784ffc-32ef-4c54-bdf3-4d872b3ad5f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C8DB52E-7196-4C17-9CEB-383074A276A5}">
  <ds:schemaRefs>
    <ds:schemaRef ds:uri="504baf17-2d41-4d0e-b64d-f24ee069db4a"/>
    <ds:schemaRef ds:uri="c3784ffc-32ef-4c54-bdf3-4d872b3ad5f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F24DB93-045F-4F9C-8C27-46FF4DFEAFC5}">
  <ds:schemaRefs>
    <ds:schemaRef ds:uri="504baf17-2d41-4d0e-b64d-f24ee069db4a"/>
    <ds:schemaRef ds:uri="c3784ffc-32ef-4c54-bdf3-4d872b3ad5f1"/>
    <ds:schemaRef ds:uri="eeabf583-a1c4-4799-b772-484ebd6c38d8"/>
    <ds:schemaRef ds:uri="f7cb9d57-e57b-4f00-9a95-9981b674e3a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46115D9-ACF0-4501-AD84-902179007F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101</TotalTime>
  <Words>591</Words>
  <Application>Microsoft Office PowerPoint</Application>
  <PresentationFormat>Geniş ekran</PresentationFormat>
  <Paragraphs>71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Office Theme</vt:lpstr>
      <vt:lpstr>NCTS-P6 for CTC countries  </vt:lpstr>
      <vt:lpstr>Objectives of NCTS-P6</vt:lpstr>
      <vt:lpstr>Conditions for a combined declaration</vt:lpstr>
      <vt:lpstr>Opt-in and opt-out</vt:lpstr>
      <vt:lpstr>Role of TED</vt:lpstr>
      <vt:lpstr>IEA15 (Combined Transit Declaration with ENS Particulars)</vt:lpstr>
      <vt:lpstr>Flow</vt:lpstr>
      <vt:lpstr>Useful info</vt:lpstr>
      <vt:lpstr>Thank you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11.b ECCG79 PoUS State of play _ Business side</dc:title>
  <dc:subject/>
  <dc:creator>Kitija KLEINHOFA (TAXUD-EXT)</dc:creator>
  <cp:keywords/>
  <dc:description/>
  <cp:lastModifiedBy>Büşra Sarı</cp:lastModifiedBy>
  <cp:revision>3</cp:revision>
  <dcterms:created xsi:type="dcterms:W3CDTF">2021-06-01T10:04:38Z</dcterms:created>
  <dcterms:modified xsi:type="dcterms:W3CDTF">2024-11-20T12:19:47Z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0x010100B35C7DB2FD17944BB9AF4527E9B24290</vt:lpwstr>
  </property>
  <property fmtid="{D5CDD505-2E9C-101B-9397-08002B2CF9AE}" pid="3" name="MSIP_Label_6bd9ddd1-4d20-43f6-abfa-fc3c07406f94_Enabled">
    <vt:lpwstr>true</vt:lpwstr>
  </property>
  <property fmtid="{D5CDD505-2E9C-101B-9397-08002B2CF9AE}" pid="4" name="MSIP_Label_6bd9ddd1-4d20-43f6-abfa-fc3c07406f94_SetDate">
    <vt:lpwstr>2022-05-12T09:40:50Z</vt:lpwstr>
  </property>
  <property fmtid="{D5CDD505-2E9C-101B-9397-08002B2CF9AE}" pid="5" name="MSIP_Label_6bd9ddd1-4d20-43f6-abfa-fc3c07406f94_Method">
    <vt:lpwstr>Standard</vt:lpwstr>
  </property>
  <property fmtid="{D5CDD505-2E9C-101B-9397-08002B2CF9AE}" pid="6" name="MSIP_Label_6bd9ddd1-4d20-43f6-abfa-fc3c07406f94_Name">
    <vt:lpwstr>Commission Use</vt:lpwstr>
  </property>
  <property fmtid="{D5CDD505-2E9C-101B-9397-08002B2CF9AE}" pid="7" name="MSIP_Label_6bd9ddd1-4d20-43f6-abfa-fc3c07406f94_SiteId">
    <vt:lpwstr>b24c8b06-522c-46fe-9080-70926f8dddb1</vt:lpwstr>
  </property>
  <property fmtid="{D5CDD505-2E9C-101B-9397-08002B2CF9AE}" pid="8" name="MSIP_Label_6bd9ddd1-4d20-43f6-abfa-fc3c07406f94_ActionId">
    <vt:lpwstr>4c2579ca-c231-44ae-b91b-09d172ab2983</vt:lpwstr>
  </property>
  <property fmtid="{D5CDD505-2E9C-101B-9397-08002B2CF9AE}" pid="9" name="MSIP_Label_6bd9ddd1-4d20-43f6-abfa-fc3c07406f94_ContentBits">
    <vt:lpwstr>0</vt:lpwstr>
  </property>
  <property fmtid="{D5CDD505-2E9C-101B-9397-08002B2CF9AE}" pid="10" name="B1 approval">
    <vt:bool>false</vt:bool>
  </property>
  <property fmtid="{D5CDD505-2E9C-101B-9397-08002B2CF9AE}" pid="11" name="MediaServiceImageTags">
    <vt:lpwstr/>
  </property>
  <property fmtid="{D5CDD505-2E9C-101B-9397-08002B2CF9AE}" pid="12" name="geodilabelclass">
    <vt:lpwstr>id_classification_unclassified=0ef0d4bf-59b8-4ae6-bbc0-fafde041157b</vt:lpwstr>
  </property>
  <property fmtid="{D5CDD505-2E9C-101B-9397-08002B2CF9AE}" pid="13" name="geodilabeluser">
    <vt:lpwstr>user=35105225126</vt:lpwstr>
  </property>
  <property fmtid="{D5CDD505-2E9C-101B-9397-08002B2CF9AE}" pid="14" name="geodilabeltime">
    <vt:lpwstr>datetime=2024-11-20T12:19:44.819Z</vt:lpwstr>
  </property>
</Properties>
</file>